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varScale="1">
        <p:scale>
          <a:sx n="61" d="100"/>
          <a:sy n="61" d="100"/>
        </p:scale>
        <p:origin x="605"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9/14/2017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trans.vermont.gov/planning/research" TargetMode="External"/><Relationship Id="rId2" Type="http://schemas.openxmlformats.org/officeDocument/2006/relationships/hyperlink" Target="http://vtrans.vermont.gov/planning/research/2017symposium" TargetMode="Externa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hyperlink" Target="http://http/vtrans.vermont.gov/boards-councils/sti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3102004571"/>
              </p:ext>
            </p:extLst>
          </p:nvPr>
        </p:nvGraphicFramePr>
        <p:xfrm>
          <a:off x="393538" y="420078"/>
          <a:ext cx="6872287" cy="9541115"/>
        </p:xfrm>
        <a:graphic>
          <a:graphicData uri="http://schemas.openxmlformats.org/drawingml/2006/table">
            <a:tbl>
              <a:tblPr firstRow="1" bandRow="1">
                <a:tableStyleId>{2D5ABB26-0587-4C30-8999-92F81FD0307C}</a:tableStyleId>
              </a:tblPr>
              <a:tblGrid>
                <a:gridCol w="1880535">
                  <a:extLst>
                    <a:ext uri="{9D8B030D-6E8A-4147-A177-3AD203B41FA5}">
                      <a16:colId xmlns:a16="http://schemas.microsoft.com/office/drawing/2014/main" val="20000"/>
                    </a:ext>
                  </a:extLst>
                </a:gridCol>
                <a:gridCol w="4991752">
                  <a:extLst>
                    <a:ext uri="{9D8B030D-6E8A-4147-A177-3AD203B41FA5}">
                      <a16:colId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557630">
                        <a:alpha val="25000"/>
                      </a:srgbClr>
                    </a:solidFill>
                  </a:tcPr>
                </a:tc>
                <a:tc>
                  <a:txBody>
                    <a:bodyPr/>
                    <a:lstStyle/>
                    <a:p>
                      <a:pPr marL="302895">
                        <a:lnSpc>
                          <a:spcPct val="100000"/>
                        </a:lnSpc>
                        <a:spcBef>
                          <a:spcPts val="75"/>
                        </a:spcBef>
                      </a:pPr>
                      <a:r>
                        <a:rPr sz="3000" b="1" spc="114"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SHEET</a:t>
                      </a:r>
                      <a:endParaRPr sz="3000" dirty="0">
                        <a:effectLst>
                          <a:outerShdw blurRad="50800" dist="38100" dir="2700000" algn="t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algn="ctr"/>
                      <a:r>
                        <a:rPr lang="en-US" sz="1400" b="1" i="0" dirty="0">
                          <a:solidFill>
                            <a:schemeClr val="tx1"/>
                          </a:solidFill>
                          <a:effectLst/>
                          <a:latin typeface="+mn-lt"/>
                          <a:ea typeface="+mn-ea"/>
                          <a:cs typeface="+mn-cs"/>
                        </a:rPr>
                        <a:t>Reducing Wildlife Mortality on Roads in Vermont:</a:t>
                      </a:r>
                      <a:endParaRPr lang="en-US" sz="1400" i="0" dirty="0">
                        <a:solidFill>
                          <a:schemeClr val="tx1"/>
                        </a:solidFill>
                        <a:effectLst/>
                        <a:latin typeface="+mn-lt"/>
                        <a:ea typeface="+mn-ea"/>
                        <a:cs typeface="+mn-cs"/>
                      </a:endParaRPr>
                    </a:p>
                    <a:p>
                      <a:pPr algn="ctr"/>
                      <a:r>
                        <a:rPr lang="en-US" sz="1400" b="1" i="0" dirty="0">
                          <a:solidFill>
                            <a:schemeClr val="tx1"/>
                          </a:solidFill>
                          <a:effectLst/>
                          <a:latin typeface="+mn-lt"/>
                          <a:ea typeface="+mn-ea"/>
                          <a:cs typeface="+mn-cs"/>
                        </a:rPr>
                        <a:t>Determining relationships between structures attributes and wildlife movement frequency through bridges and culverts to improve conservation investments</a:t>
                      </a:r>
                      <a:endParaRPr lang="en-US" sz="1400" i="0" dirty="0">
                        <a:solidFill>
                          <a:schemeClr val="tx1"/>
                        </a:solidFill>
                        <a:effectLst/>
                        <a:latin typeface="+mn-lt"/>
                        <a:ea typeface="+mn-ea"/>
                        <a:cs typeface="+mn-cs"/>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145173">
                <a:tc>
                  <a:txBody>
                    <a:bodyPr/>
                    <a:lstStyle/>
                    <a:p>
                      <a:pPr algn="ctr"/>
                      <a:r>
                        <a:rPr lang="en-US" sz="1800" b="1" dirty="0">
                          <a:solidFill>
                            <a:schemeClr val="bg1"/>
                          </a:solidFill>
                          <a:effectLst>
                            <a:outerShdw blurRad="50800" dist="38100" dir="2700000" algn="tl" rotWithShape="0">
                              <a:prstClr val="black">
                                <a:alpha val="40000"/>
                              </a:prstClr>
                            </a:outerShdw>
                          </a:effectLst>
                          <a:latin typeface="Calibri"/>
                          <a:cs typeface="Calibri"/>
                        </a:rPr>
                        <a:t>&amp; STIC Annual 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rgbClr val="557630"/>
                    </a:solidFill>
                  </a:tcPr>
                </a:tc>
                <a:tc>
                  <a:txBody>
                    <a:bodyPr/>
                    <a:lstStyle/>
                    <a:p>
                      <a:endParaRPr sz="1800" dirty="0">
                        <a:latin typeface="Calibri"/>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sz="1000" b="1" spc="30" dirty="0">
                          <a:solidFill>
                            <a:srgbClr val="231F20"/>
                          </a:solidFill>
                          <a:latin typeface="Franklin Gothic Book" panose="020B0503020102020204" pitchFamily="34" charset="0"/>
                          <a:cs typeface="Calibri"/>
                        </a:rPr>
                        <a:t>RESEARCH</a:t>
                      </a:r>
                      <a:r>
                        <a:rPr sz="1000" b="1" spc="-65" dirty="0">
                          <a:solidFill>
                            <a:srgbClr val="231F20"/>
                          </a:solidFill>
                          <a:latin typeface="Franklin Gothic Book" panose="020B0503020102020204" pitchFamily="34" charset="0"/>
                          <a:cs typeface="Calibri"/>
                        </a:rPr>
                        <a:t> </a:t>
                      </a:r>
                      <a:r>
                        <a:rPr sz="1000" b="1" spc="35" dirty="0">
                          <a:solidFill>
                            <a:srgbClr val="231F20"/>
                          </a:solidFill>
                          <a:latin typeface="Franklin Gothic Book" panose="020B0503020102020204" pitchFamily="34" charset="0"/>
                          <a:cs typeface="Calibri"/>
                        </a:rPr>
                        <a:t>PROJECT</a:t>
                      </a:r>
                      <a:r>
                        <a:rPr sz="1000" b="1" spc="-100" dirty="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2400" algn="l">
                        <a:lnSpc>
                          <a:spcPct val="100000"/>
                        </a:lnSpc>
                        <a:spcBef>
                          <a:spcPts val="300"/>
                        </a:spcBef>
                      </a:pPr>
                      <a:r>
                        <a:rPr lang="en-US" sz="800" spc="-20" dirty="0">
                          <a:solidFill>
                            <a:srgbClr val="231F20"/>
                          </a:solidFill>
                          <a:latin typeface="Palatino Linotype" panose="02040502050505030304" pitchFamily="18" charset="0"/>
                          <a:ea typeface="+mn-ea"/>
                          <a:cs typeface="Calibri"/>
                        </a:rPr>
                        <a:t>Reducing Wildlife Mortality on Roads in Vermont:</a:t>
                      </a:r>
                      <a:r>
                        <a:rPr lang="en-US" sz="800" spc="-20" baseline="0" dirty="0">
                          <a:solidFill>
                            <a:srgbClr val="231F20"/>
                          </a:solidFill>
                          <a:latin typeface="Palatino Linotype" panose="02040502050505030304" pitchFamily="18" charset="0"/>
                          <a:ea typeface="+mn-ea"/>
                          <a:cs typeface="Calibri"/>
                        </a:rPr>
                        <a:t> </a:t>
                      </a:r>
                      <a:r>
                        <a:rPr lang="en-US" sz="800" spc="-20" dirty="0">
                          <a:solidFill>
                            <a:srgbClr val="231F20"/>
                          </a:solidFill>
                          <a:latin typeface="Palatino Linotype" panose="02040502050505030304" pitchFamily="18" charset="0"/>
                          <a:ea typeface="+mn-ea"/>
                          <a:cs typeface="Calibri"/>
                        </a:rPr>
                        <a:t>Determining relationships between structures attributes and wildlife movement frequency through bridges and culverts to improve conservation investments</a:t>
                      </a:r>
                    </a:p>
                    <a:p>
                      <a:pPr>
                        <a:lnSpc>
                          <a:spcPct val="100000"/>
                        </a:lnSpc>
                        <a:spcBef>
                          <a:spcPts val="10"/>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lang="en-US" sz="1050" b="1" spc="-10" dirty="0">
                        <a:solidFill>
                          <a:srgbClr val="231F20"/>
                        </a:solidFill>
                        <a:latin typeface="Franklin Gothic Book" panose="020B0503020102020204" pitchFamily="34" charset="0"/>
                        <a:cs typeface="Calibri"/>
                      </a:endParaRPr>
                    </a:p>
                    <a:p>
                      <a:pPr marL="152400">
                        <a:lnSpc>
                          <a:spcPct val="100000"/>
                        </a:lnSpc>
                      </a:pPr>
                      <a:r>
                        <a:rPr lang="en-US" sz="1050" b="1" spc="-10" dirty="0">
                          <a:solidFill>
                            <a:srgbClr val="231F20"/>
                          </a:solidFill>
                          <a:latin typeface="Franklin Gothic Book" panose="020B0503020102020204" pitchFamily="34" charset="0"/>
                          <a:cs typeface="Calibri"/>
                        </a:rPr>
                        <a:t>January 2014 – October 2016</a:t>
                      </a:r>
                      <a:endParaRPr sz="1050" dirty="0">
                        <a:latin typeface="Franklin Gothic Book" panose="020B0503020102020204" pitchFamily="34"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a:solidFill>
                            <a:srgbClr val="231F20"/>
                          </a:solidFill>
                          <a:latin typeface="Franklin Gothic Book" panose="020B0503020102020204" pitchFamily="34" charset="0"/>
                          <a:cs typeface="Calibri"/>
                        </a:rPr>
                        <a:t>PRINCIPAL</a:t>
                      </a:r>
                      <a:r>
                        <a:rPr sz="1000" b="1" spc="-90" dirty="0">
                          <a:solidFill>
                            <a:srgbClr val="231F20"/>
                          </a:solidFill>
                          <a:latin typeface="Franklin Gothic Book" panose="020B0503020102020204" pitchFamily="34" charset="0"/>
                          <a:cs typeface="Calibri"/>
                        </a:rPr>
                        <a:t> </a:t>
                      </a:r>
                      <a:r>
                        <a:rPr lang="en-US" sz="1000" b="1" spc="10" baseline="0" dirty="0">
                          <a:solidFill>
                            <a:srgbClr val="231F20"/>
                          </a:solidFill>
                          <a:latin typeface="Franklin Gothic Book" panose="020B0503020102020204" pitchFamily="34" charset="0"/>
                          <a:cs typeface="Calibri"/>
                        </a:rPr>
                        <a:t> RESEARCHERS</a:t>
                      </a:r>
                      <a:endParaRPr sz="1000" dirty="0">
                        <a:latin typeface="Franklin Gothic Book" panose="020B0503020102020204" pitchFamily="34" charset="0"/>
                        <a:cs typeface="Calibri"/>
                      </a:endParaRPr>
                    </a:p>
                    <a:p>
                      <a:pPr marL="152400">
                        <a:lnSpc>
                          <a:spcPct val="100000"/>
                        </a:lnSpc>
                        <a:spcBef>
                          <a:spcPts val="300"/>
                        </a:spcBef>
                      </a:pPr>
                      <a:r>
                        <a:rPr lang="en-US" sz="800" spc="-20" dirty="0">
                          <a:solidFill>
                            <a:srgbClr val="231F20"/>
                          </a:solidFill>
                          <a:latin typeface="Palatino Linotype" panose="02040502050505030304" pitchFamily="18" charset="0"/>
                          <a:cs typeface="Calibri"/>
                        </a:rPr>
                        <a:t>Paul</a:t>
                      </a:r>
                      <a:r>
                        <a:rPr lang="en-US" sz="800" spc="-20" baseline="0" dirty="0">
                          <a:solidFill>
                            <a:srgbClr val="231F20"/>
                          </a:solidFill>
                          <a:latin typeface="Palatino Linotype" panose="02040502050505030304" pitchFamily="18" charset="0"/>
                          <a:cs typeface="Calibri"/>
                        </a:rPr>
                        <a:t> Marangelo</a:t>
                      </a:r>
                      <a:r>
                        <a:rPr lang="en-US" sz="800" spc="-20" dirty="0">
                          <a:solidFill>
                            <a:srgbClr val="231F20"/>
                          </a:solidFill>
                          <a:latin typeface="Palatino Linotype" panose="02040502050505030304" pitchFamily="18" charset="0"/>
                          <a:cs typeface="Calibri"/>
                        </a:rPr>
                        <a:t>, The</a:t>
                      </a:r>
                      <a:r>
                        <a:rPr lang="en-US" sz="800" spc="-20" baseline="0" dirty="0">
                          <a:solidFill>
                            <a:srgbClr val="231F20"/>
                          </a:solidFill>
                          <a:latin typeface="Palatino Linotype" panose="02040502050505030304" pitchFamily="18" charset="0"/>
                          <a:cs typeface="Calibri"/>
                        </a:rPr>
                        <a:t> Nature Conservancy of Vermont</a:t>
                      </a:r>
                      <a:r>
                        <a:rPr lang="en-US" sz="800" spc="-20" dirty="0">
                          <a:solidFill>
                            <a:srgbClr val="231F20"/>
                          </a:solidFill>
                          <a:latin typeface="Palatino Linotype" panose="02040502050505030304" pitchFamily="18" charset="0"/>
                          <a:cs typeface="Calibri"/>
                        </a:rPr>
                        <a:t>, PI </a:t>
                      </a:r>
                    </a:p>
                    <a:p>
                      <a:pPr marL="152400">
                        <a:lnSpc>
                          <a:spcPct val="100000"/>
                        </a:lnSpc>
                        <a:spcBef>
                          <a:spcPts val="300"/>
                        </a:spcBef>
                      </a:pPr>
                      <a:r>
                        <a:rPr lang="en-US" sz="800" spc="-20" dirty="0">
                          <a:solidFill>
                            <a:srgbClr val="231F20"/>
                          </a:solidFill>
                          <a:latin typeface="Palatino Linotype" panose="02040502050505030304" pitchFamily="18" charset="0"/>
                          <a:cs typeface="Times New Roman"/>
                        </a:rPr>
                        <a:t>Laura</a:t>
                      </a:r>
                      <a:r>
                        <a:rPr lang="en-US" sz="800" spc="-20" baseline="0" dirty="0">
                          <a:solidFill>
                            <a:srgbClr val="231F20"/>
                          </a:solidFill>
                          <a:latin typeface="Palatino Linotype" panose="02040502050505030304" pitchFamily="18" charset="0"/>
                          <a:cs typeface="Times New Roman"/>
                        </a:rPr>
                        <a:t> Farrell, PhD</a:t>
                      </a:r>
                      <a:endParaRPr sz="850" dirty="0">
                        <a:latin typeface="Times New Roman"/>
                        <a:cs typeface="Times New Roman"/>
                      </a:endParaRPr>
                    </a:p>
                    <a:p>
                      <a:pPr marL="152400">
                        <a:lnSpc>
                          <a:spcPct val="100000"/>
                        </a:lnSpc>
                      </a:pPr>
                      <a:endParaRPr lang="en-US" sz="1050" b="1" spc="-120" dirty="0">
                        <a:solidFill>
                          <a:srgbClr val="231F20"/>
                        </a:solidFill>
                        <a:latin typeface="Calibri"/>
                        <a:cs typeface="Calibri"/>
                      </a:endParaRPr>
                    </a:p>
                    <a:p>
                      <a:pPr marL="152400">
                        <a:lnSpc>
                          <a:spcPct val="100000"/>
                        </a:lnSpc>
                      </a:pPr>
                      <a:r>
                        <a:rPr lang="en-US" sz="1050" b="1" spc="-120" dirty="0">
                          <a:solidFill>
                            <a:srgbClr val="231F20"/>
                          </a:solidFill>
                          <a:latin typeface="Franklin Gothic Book" panose="020B0503020102020204" pitchFamily="34" charset="0"/>
                          <a:cs typeface="Calibri"/>
                        </a:rPr>
                        <a:t>VTRANS </a:t>
                      </a:r>
                      <a:r>
                        <a:rPr sz="1050" b="1" spc="-12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CONTACT</a:t>
                      </a:r>
                      <a:r>
                        <a:rPr lang="en-US" sz="1050" b="1" spc="-10" dirty="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a:solidFill>
                            <a:srgbClr val="231F20"/>
                          </a:solidFill>
                          <a:latin typeface="Palatino Linotype" panose="02040502050505030304" pitchFamily="18" charset="0"/>
                          <a:cs typeface="Calibri"/>
                        </a:rPr>
                        <a:t>James Brady, Environmental Specialist</a:t>
                      </a:r>
                    </a:p>
                    <a:p>
                      <a:pPr marL="152400">
                        <a:lnSpc>
                          <a:spcPct val="100000"/>
                        </a:lnSpc>
                      </a:pPr>
                      <a:endParaRPr lang="en-US" sz="850" spc="-35" dirty="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lang="en-US" sz="1050" b="1" spc="-30" dirty="0">
                          <a:solidFill>
                            <a:srgbClr val="231F20"/>
                          </a:solidFill>
                          <a:latin typeface="Franklin Gothic Book" panose="020B0503020102020204" pitchFamily="34" charset="0"/>
                          <a:cs typeface="Calibri"/>
                        </a:rPr>
                        <a:t>UVM PRINCIPAL</a:t>
                      </a:r>
                      <a:r>
                        <a:rPr lang="en-US" sz="1050" b="1" spc="-30" baseline="0" dirty="0">
                          <a:solidFill>
                            <a:srgbClr val="231F20"/>
                          </a:solidFill>
                          <a:latin typeface="Franklin Gothic Book" panose="020B0503020102020204" pitchFamily="34" charset="0"/>
                          <a:cs typeface="Calibri"/>
                        </a:rPr>
                        <a:t> INVESTIGATOR</a:t>
                      </a:r>
                    </a:p>
                    <a:p>
                      <a:pPr marL="152400">
                        <a:lnSpc>
                          <a:spcPct val="100000"/>
                        </a:lnSpc>
                      </a:pPr>
                      <a:r>
                        <a:rPr lang="en-US" sz="900" b="1" spc="-30" baseline="0" dirty="0">
                          <a:solidFill>
                            <a:srgbClr val="231F20"/>
                          </a:solidFill>
                          <a:latin typeface="Palatino Linotype" panose="02040502050505030304" pitchFamily="18" charset="0"/>
                          <a:cs typeface="Calibri"/>
                        </a:rPr>
                        <a:t>Glenn McRae, TRC</a:t>
                      </a:r>
                    </a:p>
                    <a:p>
                      <a:pPr marL="152400">
                        <a:lnSpc>
                          <a:spcPct val="100000"/>
                        </a:lnSpc>
                      </a:pPr>
                      <a:endParaRPr lang="en-US" sz="1050" b="1" spc="-30" baseline="0" dirty="0">
                        <a:solidFill>
                          <a:srgbClr val="231F20"/>
                        </a:solidFill>
                        <a:latin typeface="Franklin Gothic Book" panose="020B0503020102020204" pitchFamily="34" charset="0"/>
                        <a:cs typeface="Calibri"/>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lang="en-US" sz="850" dirty="0">
                        <a:latin typeface="Palatino Linotype" panose="02040502050505030304" pitchFamily="18" charset="0"/>
                        <a:cs typeface="Times New Roman"/>
                      </a:endParaRPr>
                    </a:p>
                    <a:p>
                      <a:pPr marL="152400" marR="154940">
                        <a:lnSpc>
                          <a:spcPts val="1000"/>
                        </a:lnSpc>
                        <a:spcBef>
                          <a:spcPts val="290"/>
                        </a:spcBef>
                      </a:pPr>
                      <a:endParaRPr lang="en-US" sz="850" dirty="0">
                        <a:latin typeface="Palatino Linotype" panose="02040502050505030304" pitchFamily="18" charset="0"/>
                        <a:cs typeface="Times New Roman"/>
                      </a:endParaRPr>
                    </a:p>
                    <a:p>
                      <a:pPr marL="152400" marR="154940">
                        <a:lnSpc>
                          <a:spcPts val="1000"/>
                        </a:lnSpc>
                        <a:spcBef>
                          <a:spcPts val="290"/>
                        </a:spcBef>
                      </a:pPr>
                      <a:r>
                        <a:rPr lang="en-US" sz="850" dirty="0">
                          <a:latin typeface="Palatino Linotype" panose="02040502050505030304" pitchFamily="18" charset="0"/>
                          <a:cs typeface="Times New Roman"/>
                        </a:rPr>
                        <a:t>This fact sheet</a:t>
                      </a:r>
                      <a:r>
                        <a:rPr lang="en-US" sz="850" baseline="0" dirty="0">
                          <a:latin typeface="Palatino Linotype" panose="02040502050505030304" pitchFamily="18" charset="0"/>
                          <a:cs typeface="Times New Roman"/>
                        </a:rPr>
                        <a:t> was prepared for the 2017 </a:t>
                      </a:r>
                      <a:r>
                        <a:rPr lang="en-US" sz="850" baseline="0" dirty="0" err="1">
                          <a:latin typeface="Palatino Linotype" panose="02040502050505030304" pitchFamily="18" charset="0"/>
                          <a:cs typeface="Times New Roman"/>
                        </a:rPr>
                        <a:t>VTrans</a:t>
                      </a:r>
                      <a:r>
                        <a:rPr lang="en-US" sz="850" baseline="0" dirty="0">
                          <a:latin typeface="Palatino Linotype" panose="02040502050505030304" pitchFamily="18" charset="0"/>
                          <a:cs typeface="Times New Roman"/>
                        </a:rPr>
                        <a:t> Research Symposium &amp; STIC Annual Meeting held </a:t>
                      </a:r>
                      <a:r>
                        <a:rPr lang="en-US" sz="850" b="1" baseline="0" dirty="0">
                          <a:latin typeface="Palatino Linotype" panose="02040502050505030304" pitchFamily="18" charset="0"/>
                          <a:cs typeface="Times New Roman"/>
                        </a:rPr>
                        <a:t>on September 28, 2017</a:t>
                      </a:r>
                      <a:r>
                        <a:rPr lang="en-US" sz="850" baseline="0" dirty="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a:lnSpc>
                          <a:spcPts val="1000"/>
                        </a:lnSpc>
                        <a:spcBef>
                          <a:spcPts val="290"/>
                        </a:spcBef>
                      </a:pPr>
                      <a:r>
                        <a:rPr lang="en-US" sz="850" baseline="0" dirty="0">
                          <a:latin typeface="Palatino Linotype" panose="02040502050505030304" pitchFamily="18" charset="0"/>
                          <a:cs typeface="Times New Roman"/>
                        </a:rPr>
                        <a:t>Fact sheets can be found for additional projects featured at the 2017 Symposium at </a:t>
                      </a:r>
                      <a:r>
                        <a:rPr lang="en-US" sz="850" baseline="0" dirty="0">
                          <a:latin typeface="Palatino Linotype" panose="02040502050505030304" pitchFamily="18" charset="0"/>
                          <a:cs typeface="Times New Roman"/>
                          <a:hlinkClick r:id="rId2"/>
                        </a:rPr>
                        <a:t>http://vtrans.vermont.gov/planning/research/2017symposium</a:t>
                      </a:r>
                      <a:r>
                        <a:rPr lang="en-US" sz="850" baseline="0" dirty="0">
                          <a:latin typeface="Palatino Linotype" panose="02040502050505030304" pitchFamily="18" charset="0"/>
                          <a:cs typeface="Times New Roman"/>
                        </a:rPr>
                        <a:t> </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a:lnSpc>
                          <a:spcPts val="1000"/>
                        </a:lnSpc>
                        <a:spcBef>
                          <a:spcPts val="290"/>
                        </a:spcBef>
                      </a:pPr>
                      <a:r>
                        <a:rPr lang="en-US" sz="850" baseline="0" dirty="0">
                          <a:latin typeface="Palatino Linotype" panose="02040502050505030304" pitchFamily="18" charset="0"/>
                          <a:cs typeface="Times New Roman"/>
                        </a:rPr>
                        <a:t>Additional information about the </a:t>
                      </a:r>
                      <a:r>
                        <a:rPr lang="en-US" sz="850" b="1" baseline="0" dirty="0" err="1">
                          <a:latin typeface="Palatino Linotype" panose="02040502050505030304" pitchFamily="18" charset="0"/>
                          <a:cs typeface="Times New Roman"/>
                        </a:rPr>
                        <a:t>VTrans</a:t>
                      </a:r>
                      <a:r>
                        <a:rPr lang="en-US" sz="850" b="1" baseline="0" dirty="0">
                          <a:latin typeface="Palatino Linotype" panose="02040502050505030304" pitchFamily="18" charset="0"/>
                          <a:cs typeface="Times New Roman"/>
                        </a:rPr>
                        <a:t> Research Program </a:t>
                      </a:r>
                      <a:r>
                        <a:rPr lang="en-US" sz="850" baseline="0" dirty="0">
                          <a:latin typeface="Palatino Linotype" panose="02040502050505030304" pitchFamily="18" charset="0"/>
                          <a:cs typeface="Times New Roman"/>
                        </a:rPr>
                        <a:t>can be found at </a:t>
                      </a:r>
                      <a:r>
                        <a:rPr lang="en-US" sz="850" baseline="0" dirty="0">
                          <a:latin typeface="Palatino Linotype" panose="02040502050505030304" pitchFamily="18" charset="0"/>
                          <a:cs typeface="Times New Roman"/>
                          <a:hlinkClick r:id="rId3"/>
                        </a:rPr>
                        <a:t>http://vtrans.vermont.gov/planning/research</a:t>
                      </a:r>
                      <a:r>
                        <a:rPr lang="en-US" sz="850" baseline="0" dirty="0">
                          <a:latin typeface="Palatino Linotype" panose="02040502050505030304" pitchFamily="18" charset="0"/>
                          <a:cs typeface="Times New Roman"/>
                        </a:rPr>
                        <a:t> </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a:latin typeface="Palatino Linotype" panose="02040502050505030304" pitchFamily="18" charset="0"/>
                          <a:cs typeface="Times New Roman"/>
                        </a:rPr>
                        <a:t>Additional information about the </a:t>
                      </a:r>
                      <a:r>
                        <a:rPr lang="en-US" sz="850" b="1" baseline="0" dirty="0" err="1">
                          <a:latin typeface="Palatino Linotype" panose="02040502050505030304" pitchFamily="18" charset="0"/>
                          <a:cs typeface="Times New Roman"/>
                        </a:rPr>
                        <a:t>VTrans</a:t>
                      </a:r>
                      <a:r>
                        <a:rPr lang="en-US" sz="850" b="1" baseline="0" dirty="0">
                          <a:latin typeface="Palatino Linotype" panose="02040502050505030304" pitchFamily="18" charset="0"/>
                          <a:cs typeface="Times New Roman"/>
                        </a:rPr>
                        <a:t> STIC Program </a:t>
                      </a:r>
                      <a:r>
                        <a:rPr lang="en-US" sz="850" baseline="0" dirty="0">
                          <a:latin typeface="Palatino Linotype" panose="02040502050505030304" pitchFamily="18" charset="0"/>
                          <a:cs typeface="Times New Roman"/>
                        </a:rPr>
                        <a:t>can be found at </a:t>
                      </a:r>
                      <a:r>
                        <a:rPr lang="en-US" sz="850" baseline="0" dirty="0">
                          <a:latin typeface="Palatino Linotype" panose="02040502050505030304" pitchFamily="18" charset="0"/>
                          <a:cs typeface="Times New Roman"/>
                          <a:hlinkClick r:id="rId4"/>
                        </a:rPr>
                        <a:t>http://vtrans.vermont.gov/boards-councils/stic</a:t>
                      </a:r>
                      <a:r>
                        <a:rPr lang="en-US" sz="850" baseline="0" dirty="0">
                          <a:latin typeface="Palatino Linotype" panose="02040502050505030304" pitchFamily="18" charset="0"/>
                          <a:cs typeface="Times New Roman"/>
                        </a:rPr>
                        <a:t>  </a:t>
                      </a:r>
                      <a:endParaRPr lang="en-US" sz="850" dirty="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rgbClr val="557630">
                        <a:alpha val="25000"/>
                      </a:srgbClr>
                    </a:solidFill>
                  </a:tcPr>
                </a:tc>
                <a:tc>
                  <a:txBody>
                    <a:bodyPr/>
                    <a:lstStyle/>
                    <a:p>
                      <a:pPr marL="70485" algn="just">
                        <a:lnSpc>
                          <a:spcPct val="100000"/>
                        </a:lnSpc>
                        <a:spcBef>
                          <a:spcPts val="65"/>
                        </a:spcBef>
                      </a:pPr>
                      <a:r>
                        <a:rPr lang="en-US" sz="1400" b="1" spc="20" dirty="0">
                          <a:solidFill>
                            <a:srgbClr val="231F20"/>
                          </a:solidFill>
                          <a:latin typeface="Franklin Gothic Book" panose="020B0503020102020204" pitchFamily="34" charset="0"/>
                          <a:cs typeface="Calibri"/>
                        </a:rPr>
                        <a:t>Introduction</a:t>
                      </a:r>
                      <a:r>
                        <a:rPr lang="en-US" sz="1400" b="1" spc="20" baseline="0" dirty="0">
                          <a:solidFill>
                            <a:srgbClr val="231F20"/>
                          </a:solidFill>
                          <a:latin typeface="Franklin Gothic Book" panose="020B0503020102020204" pitchFamily="34" charset="0"/>
                          <a:cs typeface="Calibri"/>
                        </a:rPr>
                        <a:t> </a:t>
                      </a:r>
                      <a:endParaRPr sz="1400" dirty="0">
                        <a:latin typeface="Franklin Gothic Book" panose="020B0503020102020204" pitchFamily="34" charset="0"/>
                        <a:cs typeface="Calibri"/>
                      </a:endParaRPr>
                    </a:p>
                    <a:p>
                      <a:pPr marL="52388" marR="5715" indent="-52388" algn="l" defTabSz="914400">
                        <a:lnSpc>
                          <a:spcPct val="100000"/>
                        </a:lnSpc>
                        <a:spcBef>
                          <a:spcPct val="25000"/>
                        </a:spcBef>
                        <a:tabLst>
                          <a:tab pos="3948113" algn="l"/>
                        </a:tabLst>
                        <a:defRPr/>
                      </a:pPr>
                      <a:r>
                        <a:rPr lang="en-US" sz="1100" dirty="0">
                          <a:solidFill>
                            <a:schemeClr val="tx1"/>
                          </a:solidFill>
                          <a:latin typeface="+mn-lt"/>
                          <a:ea typeface="+mn-ea"/>
                          <a:cs typeface="+mn-cs"/>
                        </a:rPr>
                        <a:t>  Road corridors fragments wildlife habitat, and wildlife need to cross busy roads to move between valuable habitats, endangering both wildlife and highway users. We assessed wildlife use of culverts and bridges to clarify relationships between structural dimensions and frequency of wildlife use of transportation structures.  Study results characterized wildlife transportation structure use in terms of structure and site characteristics that can be used to identify opportunities to modify transportation structures to increase their usability by wildlife.</a:t>
                      </a:r>
                    </a:p>
                    <a:p>
                      <a:pPr marL="70485" marR="1379855" algn="just">
                        <a:lnSpc>
                          <a:spcPts val="1210"/>
                        </a:lnSpc>
                        <a:spcBef>
                          <a:spcPts val="960"/>
                        </a:spcBef>
                      </a:pPr>
                      <a:r>
                        <a:rPr lang="en-US" sz="1400" b="1" spc="20" dirty="0">
                          <a:solidFill>
                            <a:srgbClr val="231F20"/>
                          </a:solidFill>
                          <a:latin typeface="Franklin Gothic Book" panose="020B0503020102020204" pitchFamily="34" charset="0"/>
                          <a:cs typeface="Calibri"/>
                        </a:rPr>
                        <a:t>Methodology</a:t>
                      </a:r>
                      <a:r>
                        <a:rPr lang="en-US" sz="1400" b="1" spc="20" baseline="0" dirty="0">
                          <a:solidFill>
                            <a:srgbClr val="231F20"/>
                          </a:solidFill>
                          <a:latin typeface="Franklin Gothic Book" panose="020B0503020102020204" pitchFamily="34" charset="0"/>
                          <a:cs typeface="Calibri"/>
                        </a:rPr>
                        <a:t> </a:t>
                      </a:r>
                      <a:endParaRPr sz="1400" dirty="0">
                        <a:latin typeface="Franklin Gothic Book" panose="020B0503020102020204" pitchFamily="34" charset="0"/>
                        <a:cs typeface="Calibri"/>
                      </a:endParaRPr>
                    </a:p>
                    <a:p>
                      <a:pPr marL="52388" marR="5715" indent="-52388" algn="l" defTabSz="914400">
                        <a:lnSpc>
                          <a:spcPct val="100000"/>
                        </a:lnSpc>
                        <a:spcBef>
                          <a:spcPct val="25000"/>
                        </a:spcBef>
                        <a:tabLst>
                          <a:tab pos="3948113" algn="l"/>
                        </a:tabLst>
                        <a:defRPr/>
                      </a:pPr>
                      <a:r>
                        <a:rPr lang="en-US" sz="1100" dirty="0">
                          <a:solidFill>
                            <a:schemeClr val="tx1"/>
                          </a:solidFill>
                          <a:latin typeface="+mn-lt"/>
                          <a:ea typeface="+mn-ea"/>
                          <a:cs typeface="+mn-cs"/>
                        </a:rPr>
                        <a:t>  We assessed wildlife through-passage frequency at culverts and bridges designed for fluvial conveyance in order to clarify relationships between structural dimensions and frequency of wildlife use of transportation structures.   Eighty-four game cameras were set up at 23 culverts/bridge sites on State, US, and Interstate highways in Vermont that were located within road corridor segments identified by connectivity modeling as important for regional habitat connectivity.   We selected bridges and culverts that were most likely to be used by non-rodent terrestrial mammals that  1) were in close proximity to large habitat blocks on both sides of a road corridor;  2) had at least one consistently dry “movement surface” available through the structure;  3)  no “fatal flaws”  and apparent suitability for use by at least two moderate to high mobility “movement guilds”  of terrestrial mammals according to a version of the Passage Assessment System (</a:t>
                      </a:r>
                      <a:r>
                        <a:rPr lang="en-US" sz="1100" dirty="0" err="1">
                          <a:solidFill>
                            <a:schemeClr val="tx1"/>
                          </a:solidFill>
                          <a:latin typeface="+mn-lt"/>
                          <a:ea typeface="+mn-ea"/>
                          <a:cs typeface="+mn-cs"/>
                        </a:rPr>
                        <a:t>Kintsch</a:t>
                      </a:r>
                      <a:r>
                        <a:rPr lang="en-US" sz="1100" dirty="0">
                          <a:solidFill>
                            <a:schemeClr val="tx1"/>
                          </a:solidFill>
                          <a:latin typeface="+mn-lt"/>
                          <a:ea typeface="+mn-ea"/>
                          <a:cs typeface="+mn-cs"/>
                        </a:rPr>
                        <a:t> and Cramer, 2011) modified for Vermont (Shilling et al 2012).   Study sites were broadly representative of the range of sizes and types of transportation structures used on road networks in the northeast that are larger than 3’ wide (large bridge spans, box culverts, arch culverts, and pipe culverts).   At six of the 23 sites, we also collected game camera data on wildlife presence in habitat near monitored structures. </a:t>
                      </a:r>
                    </a:p>
                    <a:p>
                      <a:pPr marL="70485" marR="5715" algn="just">
                        <a:lnSpc>
                          <a:spcPts val="1210"/>
                        </a:lnSpc>
                        <a:spcBef>
                          <a:spcPts val="960"/>
                        </a:spcBef>
                      </a:pPr>
                      <a:r>
                        <a:rPr lang="en-US" sz="1400" b="1" spc="20" dirty="0">
                          <a:solidFill>
                            <a:srgbClr val="231F20"/>
                          </a:solidFill>
                          <a:latin typeface="Franklin Gothic Book" panose="020B0503020102020204" pitchFamily="34" charset="0"/>
                          <a:ea typeface="+mn-ea"/>
                          <a:cs typeface="Calibri"/>
                        </a:rPr>
                        <a:t>Conclusion </a:t>
                      </a:r>
                      <a:endParaRPr sz="1400" dirty="0">
                        <a:latin typeface="Franklin Gothic Book" panose="020B0503020102020204" pitchFamily="34" charset="0"/>
                        <a:cs typeface="Calibri"/>
                      </a:endParaRPr>
                    </a:p>
                    <a:p>
                      <a:pPr marL="52388" indent="0">
                        <a:spcBef>
                          <a:spcPct val="25000"/>
                        </a:spcBef>
                        <a:defRPr/>
                      </a:pPr>
                      <a:r>
                        <a:rPr lang="en-US" sz="1100" dirty="0">
                          <a:solidFill>
                            <a:schemeClr val="tx1"/>
                          </a:solidFill>
                          <a:latin typeface="+mn-lt"/>
                        </a:rPr>
                        <a:t>Overall, 573 “passage events” through bridges/culverts of 13 moderate/wide ranging “focal” mammal species (excluding rodents, raccoon, woodchuck, and domestic pets) were recorded over nearly 40,000 camera monitoring days.  While all but one of our sites were used by focal species to move under roadways, there was a substantial amount of variation in the frequency of use among sites, and 10 of the 23 sites yielded surprisingly low through-passage frequencies.</a:t>
                      </a:r>
                      <a:endParaRPr lang="en-US" altLang="en-US" sz="1100" dirty="0">
                        <a:solidFill>
                          <a:schemeClr val="tx1"/>
                        </a:solidFill>
                        <a:latin typeface="+mn-lt"/>
                      </a:endParaRPr>
                    </a:p>
                    <a:p>
                      <a:pPr marL="70485" marR="5715" algn="just">
                        <a:lnSpc>
                          <a:spcPts val="1210"/>
                        </a:lnSpc>
                        <a:spcBef>
                          <a:spcPts val="960"/>
                        </a:spcBef>
                      </a:pPr>
                      <a:r>
                        <a:rPr sz="1400" b="1" spc="20" dirty="0">
                          <a:solidFill>
                            <a:srgbClr val="231F20"/>
                          </a:solidFill>
                          <a:latin typeface="Franklin Gothic Book" panose="020B0503020102020204" pitchFamily="34" charset="0"/>
                          <a:cs typeface="Calibri"/>
                        </a:rPr>
                        <a:t>What</a:t>
                      </a:r>
                      <a:r>
                        <a:rPr sz="1400" b="1" spc="-45" dirty="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45" dirty="0">
                          <a:solidFill>
                            <a:srgbClr val="231F20"/>
                          </a:solidFill>
                          <a:latin typeface="Franklin Gothic Book" panose="020B0503020102020204" pitchFamily="34" charset="0"/>
                          <a:cs typeface="Calibri"/>
                        </a:rPr>
                        <a:t> </a:t>
                      </a:r>
                      <a:r>
                        <a:rPr sz="1400" b="1" spc="45" dirty="0">
                          <a:solidFill>
                            <a:srgbClr val="231F20"/>
                          </a:solidFill>
                          <a:latin typeface="Franklin Gothic Book" panose="020B0503020102020204" pitchFamily="34" charset="0"/>
                          <a:cs typeface="Calibri"/>
                        </a:rPr>
                        <a:t>potential</a:t>
                      </a:r>
                      <a:r>
                        <a:rPr sz="1400" b="1" spc="-45" dirty="0">
                          <a:solidFill>
                            <a:srgbClr val="231F20"/>
                          </a:solidFill>
                          <a:latin typeface="Franklin Gothic Book" panose="020B0503020102020204" pitchFamily="34" charset="0"/>
                          <a:cs typeface="Calibri"/>
                        </a:rPr>
                        <a:t> </a:t>
                      </a:r>
                      <a:r>
                        <a:rPr sz="1400" b="1" spc="40" dirty="0">
                          <a:solidFill>
                            <a:srgbClr val="231F20"/>
                          </a:solidFill>
                          <a:latin typeface="Franklin Gothic Book" panose="020B0503020102020204" pitchFamily="34" charset="0"/>
                          <a:cs typeface="Calibri"/>
                        </a:rPr>
                        <a:t>impacts?</a:t>
                      </a:r>
                      <a:r>
                        <a:rPr lang="en-US" sz="1400" b="1" spc="40" dirty="0">
                          <a:solidFill>
                            <a:srgbClr val="231F20"/>
                          </a:solidFill>
                          <a:latin typeface="Franklin Gothic Book" panose="020B0503020102020204" pitchFamily="34" charset="0"/>
                          <a:cs typeface="Calibri"/>
                        </a:rPr>
                        <a:t>  </a:t>
                      </a:r>
                      <a:endParaRPr sz="1400" dirty="0">
                        <a:latin typeface="Franklin Gothic Book" panose="020B0503020102020204" pitchFamily="34" charset="0"/>
                        <a:cs typeface="Calibri"/>
                      </a:endParaRPr>
                    </a:p>
                    <a:p>
                      <a:pPr marL="52388" marR="5715" indent="0" algn="l">
                        <a:lnSpc>
                          <a:spcPct val="100000"/>
                        </a:lnSpc>
                        <a:spcBef>
                          <a:spcPct val="25000"/>
                        </a:spcBef>
                        <a:defRPr/>
                      </a:pPr>
                      <a:r>
                        <a:rPr lang="en-US" sz="1100" dirty="0">
                          <a:solidFill>
                            <a:schemeClr val="tx1"/>
                          </a:solidFill>
                          <a:latin typeface="+mn-lt"/>
                          <a:ea typeface="+mn-ea"/>
                          <a:cs typeface="+mn-cs"/>
                        </a:rPr>
                        <a:t>Species use/structure size relationships were consistent with a modified “Movement Guild” framework in terms of species detected in this study (with notable absence of through-passage detections for larger focal species: black bear and moose). Also, local-scale structural connectivity of forest habitat and availability of dry movement surfaces appeared to explain some of the between-site variation in through-passage frequency data. Our results improve our understanding of wildlife transportation structure use in ways that can assess the benefits of conservation investments.</a:t>
                      </a:r>
                      <a:endParaRPr sz="1100" dirty="0">
                        <a:solidFill>
                          <a:schemeClr val="tx1"/>
                        </a:solidFill>
                        <a:latin typeface="+mn-lt"/>
                        <a:ea typeface="+mn-ea"/>
                        <a:cs typeface="+mn-cs"/>
                      </a:endParaRPr>
                    </a:p>
                  </a:txBody>
                  <a:tcPr marL="0" marR="0" marT="0" marB="0">
                    <a:lnL w="12699">
                      <a:solidFill>
                        <a:srgbClr val="395F3A"/>
                      </a:solidFill>
                      <a:prstDash val="solid"/>
                    </a:lnL>
                  </a:tcPr>
                </a:tc>
                <a:extLst>
                  <a:ext uri="{0D108BD9-81ED-4DB2-BD59-A6C34878D82A}">
                    <a16:rowId xmlns:a16="http://schemas.microsoft.com/office/drawing/2014/main" val="10003"/>
                  </a:ext>
                </a:extLst>
              </a:tr>
            </a:tbl>
          </a:graphicData>
        </a:graphic>
      </p:graphicFrame>
      <p:pic>
        <p:nvPicPr>
          <p:cNvPr id="30" name="Picture 29"/>
          <p:cNvPicPr>
            <a:picLocks noChangeAspect="1"/>
          </p:cNvPicPr>
          <p:nvPr/>
        </p:nvPicPr>
        <p:blipFill>
          <a:blip r:embed="rId5"/>
          <a:stretch>
            <a:fillRect/>
          </a:stretch>
        </p:blipFill>
        <p:spPr>
          <a:xfrm>
            <a:off x="457146" y="547106"/>
            <a:ext cx="1759779" cy="435589"/>
          </a:xfrm>
          <a:prstGeom prst="rect">
            <a:avLst/>
          </a:prstGeom>
        </p:spPr>
      </p:pic>
      <p:sp>
        <p:nvSpPr>
          <p:cNvPr id="32" name="TextBox 31"/>
          <p:cNvSpPr txBox="1"/>
          <p:nvPr/>
        </p:nvSpPr>
        <p:spPr>
          <a:xfrm>
            <a:off x="441244" y="1109911"/>
            <a:ext cx="1696490" cy="646331"/>
          </a:xfrm>
          <a:prstGeom prst="rect">
            <a:avLst/>
          </a:prstGeom>
          <a:solidFill>
            <a:schemeClr val="accent3">
              <a:lumMod val="40000"/>
              <a:lumOff val="60000"/>
              <a:alpha val="25000"/>
            </a:schemeClr>
          </a:solidFill>
        </p:spPr>
        <p:txBody>
          <a:bodyPr wrap="none" rtlCol="0">
            <a:spAutoFit/>
          </a:bodyPr>
          <a:lstStyle/>
          <a:p>
            <a:pPr algn="ctr"/>
            <a:r>
              <a:rPr lang="en-US" b="1" dirty="0">
                <a:latin typeface="Franklin Gothic Medium" panose="020B0603020102020204" pitchFamily="34" charset="0"/>
              </a:rPr>
              <a:t>2017 Research</a:t>
            </a:r>
          </a:p>
          <a:p>
            <a:pPr algn="ctr"/>
            <a:r>
              <a:rPr lang="en-US" b="1" dirty="0">
                <a:latin typeface="Franklin Gothic Medium" panose="020B0603020102020204" pitchFamily="34" charset="0"/>
              </a:rPr>
              <a:t>Symposium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E23TXWV46JPD-235135430-36</_dlc_DocId>
    <_dlc_DocIdUrl xmlns="22ec0dd7-095b-41f2-b8b8-a624496b8c6b">
      <Url>https://outside.vermont.gov/agency/VTRANS/external/docs/_layouts/15/DocIdRedir.aspx?ID=E23TXWV46JPD-235135430-36</Url>
      <Description>E23TXWV46JPD-235135430-36</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6CDABE-CB10-4B2F-AD59-14946FFE3349}"/>
</file>

<file path=customXml/itemProps2.xml><?xml version="1.0" encoding="utf-8"?>
<ds:datastoreItem xmlns:ds="http://schemas.openxmlformats.org/officeDocument/2006/customXml" ds:itemID="{3A03EB65-E9CB-449B-B32E-2C9CBB6368DE}"/>
</file>

<file path=customXml/itemProps3.xml><?xml version="1.0" encoding="utf-8"?>
<ds:datastoreItem xmlns:ds="http://schemas.openxmlformats.org/officeDocument/2006/customXml" ds:itemID="{548A4B38-3AA3-487D-8D92-FFB0533246F6}"/>
</file>

<file path=customXml/itemProps4.xml><?xml version="1.0" encoding="utf-8"?>
<ds:datastoreItem xmlns:ds="http://schemas.openxmlformats.org/officeDocument/2006/customXml" ds:itemID="{459C8A34-4434-4EFF-9574-021EA4502344}"/>
</file>

<file path=docProps/app.xml><?xml version="1.0" encoding="utf-8"?>
<Properties xmlns="http://schemas.openxmlformats.org/officeDocument/2006/extended-properties" xmlns:vt="http://schemas.openxmlformats.org/officeDocument/2006/docPropsVTypes">
  <Template/>
  <TotalTime>781</TotalTime>
  <Words>717</Words>
  <Application>Microsoft Office PowerPoint</Application>
  <PresentationFormat>Custom</PresentationFormat>
  <Paragraphs>41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Calibri</vt:lpstr>
      <vt:lpstr>Franklin Gothic Book</vt:lpstr>
      <vt:lpstr>Franklin Gothic Demi</vt:lpstr>
      <vt:lpstr>Franklin Gothic Medium</vt:lpstr>
      <vt:lpstr>Palatino Linotype</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Glenn McRae</cp:lastModifiedBy>
  <cp:revision>25</cp:revision>
  <cp:lastPrinted>2017-07-31T17:57:21Z</cp:lastPrinted>
  <dcterms:created xsi:type="dcterms:W3CDTF">2016-10-05T18:36:23Z</dcterms:created>
  <dcterms:modified xsi:type="dcterms:W3CDTF">2017-09-14T18:59:54Z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2ae28333-1fa7-4c76-b6db-d2b1daa0b44b</vt:lpwstr>
  </property>
</Properties>
</file>